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9144000" cy="5143500" type="screen16x9"/>
  <p:notesSz cx="6858000" cy="9144000"/>
  <p:embeddedFontLst>
    <p:embeddedFont>
      <p:font typeface="Nunito" panose="020B0604020202020204" charset="0"/>
      <p:regular r:id="rId23"/>
      <p:bold r:id="rId24"/>
      <p:italic r:id="rId25"/>
      <p:boldItalic r:id="rId26"/>
    </p:embeddedFont>
    <p:embeddedFont>
      <p:font typeface="Maven Pro" panose="020B0604020202020204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0" d="100"/>
          <a:sy n="140" d="100"/>
        </p:scale>
        <p:origin x="168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24.jp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530299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461927717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461927717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3734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463dc2ca52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463dc2ca52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42707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463dc2ca52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463dc2ca52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3384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46428e2d01_4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46428e2d01_4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87511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46428e2d01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46428e2d01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16876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46428e2d01_4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46428e2d01_4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55927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46428e2d01_4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46428e2d01_4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88964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463dc2ca52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463dc2ca52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63886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463dc2ca52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463dc2ca52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Originally we had the topic of Object Tracking Through Occlusion. This was a project that we ended up having a lot of trouble with. Since we knew very little about creating our own object tracker, we had to use the internet to try and find one that would work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453351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463dc2ca52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463dc2ca52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59503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463dc2ca52_1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463dc2ca52_1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9812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46428e2d01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46428e2d01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768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463ef799b5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463ef799b5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8591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6bc91eb14f0cb9ce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6bc91eb14f0cb9ce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808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4619277173_0_10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4619277173_0_10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7002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463c12868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463c12868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673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46428e2d01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46428e2d01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2150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46428e2d01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46428e2d01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Vision technology can help with the understanding of the mechanisms at work in machine-guided image recognition.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Which can lead to  the creation of new tools for artists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2860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00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2000" u="sng">
                <a:latin typeface="Times New Roman"/>
                <a:ea typeface="Times New Roman"/>
                <a:cs typeface="Times New Roman"/>
                <a:sym typeface="Times New Roman"/>
              </a:rPr>
              <a:t>Initial purpose</a:t>
            </a:r>
            <a:endParaRPr sz="2000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The use of deep learning as a tool to better understand image recognition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75167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463dc2ca52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463dc2ca52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583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14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56" name="Google Shape;56;p14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57" name="Google Shape;57;p14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4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" name="Google Shape;59;p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60" name="Google Shape;60;p14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4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4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" name="Google Shape;63;p14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64" name="Google Shape;64;p14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4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4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4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" name="Google Shape;68;p14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69" name="Google Shape;69;p1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4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4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4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4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" name="Google Shape;74;p14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75" name="Google Shape;75;p14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" name="Google Shape;77;p14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78" name="Google Shape;78;p14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4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" name="Google Shape;81;p14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" name="Google Shape;82;p14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83" name="Google Shape;83;p1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4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" name="Google Shape;85;p14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15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96" name="Google Shape;96;p15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97" name="Google Shape;97;p15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" name="Google Shape;99;p15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100" name="Google Shape;100;p1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103;p15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104" name="Google Shape;104;p15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" name="Google Shape;108;p15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109" name="Google Shape;109;p15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110" name="Google Shape;110;p1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2" name="Google Shape;112;p15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113" name="Google Shape;113;p15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" name="Google Shape;116;p15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117" name="Google Shape;117;p15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" name="Google Shape;121;p15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122" name="Google Shape;122;p15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7" name="Google Shape;127;p15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1" name="Google Shape;131;p1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8" name="Google Shape;138;p1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3" name="Google Shape;143;p1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46" name="Google Shape;146;p1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52" name="Google Shape;152;p1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1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6" name="Google Shape;156;p1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20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59" name="Google Shape;159;p20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60" name="Google Shape;160;p2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0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0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20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64" name="Google Shape;164;p20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" name="Google Shape;167;p20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68" name="Google Shape;168;p2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0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1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74" name="Google Shape;174;p2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" name="Google Shape;176;p2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8" name="Google Shape;178;p21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22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82" name="Google Shape;182;p22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" name="Google Shape;184;p22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85" name="Google Shape;185;p2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3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88" name="Google Shape;188;p2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89" name="Google Shape;189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" name="Google Shape;193;p23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94" name="Google Shape;194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3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" name="Google Shape;199;p23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200" name="Google Shape;200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3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" name="Google Shape;204;p23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205" name="Google Shape;205;p23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3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2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209" name="Google Shape;209;p23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3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3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23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3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23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215" name="Google Shape;215;p23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3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3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23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220" name="Google Shape;220;p23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3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3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23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224" name="Google Shape;224;p23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3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3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3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" name="Google Shape;229;p23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230" name="Google Shape;230;p23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3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3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3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23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235" name="Google Shape;235;p23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3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3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23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240" name="Google Shape;240;p23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3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3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23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44" name="Google Shape;244;p23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3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3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3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" name="Google Shape;248;p2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49" name="Google Shape;249;p23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3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3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3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23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54" name="Google Shape;254;p23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3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3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3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23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60" name="Google Shape;260;p23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3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3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3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" name="Google Shape;264;p23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65" name="Google Shape;265;p23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3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3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" name="Google Shape;268;p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69" name="Google Shape;269;p23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3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3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3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" name="Google Shape;273;p23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74" name="Google Shape;274;p23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3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3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3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" name="Google Shape;279;p23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80" name="Google Shape;280;p23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3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3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3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" name="Google Shape;284;p23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85" name="Google Shape;285;p23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3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3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" name="Google Shape;288;p2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89" name="Google Shape;289;p23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3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3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3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3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" name="Google Shape;294;p23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95" name="Google Shape;295;p23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3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3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" name="Google Shape;299;p23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300" name="Google Shape;300;p23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3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3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3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" name="Google Shape;304;p23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305" name="Google Shape;305;p23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3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3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" name="Google Shape;308;p2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309" name="Google Shape;309;p23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3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3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3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3" name="Google Shape;313;p23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4" name="Google Shape;314;p23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2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 rtl="0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cdn.shopify.com/s/files/1/1985/6561/products/vi1583-CLASSIC-BRASS-PLATED-MENORAH_800x.jpg?v=1516205314" TargetMode="External"/><Relationship Id="rId3" Type="http://schemas.openxmlformats.org/officeDocument/2006/relationships/image" Target="../media/image13.png"/><Relationship Id="rId7" Type="http://schemas.openxmlformats.org/officeDocument/2006/relationships/hyperlink" Target="https://upload.wikimedia.org/wikipedia/commons/3/34/Canada_Day_2016_Fireworks_(27929885402).jp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images.homedepot-static.com/productImages/af68091e-a496-426c-858e-20ea60e01f02/svn/ge-pre-lit-christmas-trees-17167hd-64_1000.jpg" TargetMode="External"/><Relationship Id="rId5" Type="http://schemas.openxmlformats.org/officeDocument/2006/relationships/image" Target="../media/image15.png"/><Relationship Id="rId10" Type="http://schemas.openxmlformats.org/officeDocument/2006/relationships/image" Target="../media/image16.png"/><Relationship Id="rId4" Type="http://schemas.openxmlformats.org/officeDocument/2006/relationships/image" Target="../media/image14.png"/><Relationship Id="rId9" Type="http://schemas.openxmlformats.org/officeDocument/2006/relationships/hyperlink" Target="http://presentepravoce.files.wordpress.com/2011/10/christmas_frame1.jp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dn.history.com/sites/2/2013/11/pennsylvania-pittsburg-skyline.jp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proxy.duckduckgo.com/iu/?u=https://upload.wikimedia.org/wikipedia/commons/thumb/8/82/St._Mary's_College_of_Maryland_SMCM.jpg/500px-St._Mary's_College_of_Maryland_SMCM.jpg&amp;f=1" TargetMode="External"/><Relationship Id="rId4" Type="http://schemas.openxmlformats.org/officeDocument/2006/relationships/image" Target="../media/image2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proxy.duckduckgo.com/iu/?u=http://vergason.net/admin/app/site/img/gallery/projects/31/511139141b789_STM_02.jpg&amp;f=1" TargetMode="External"/><Relationship Id="rId4" Type="http://schemas.openxmlformats.org/officeDocument/2006/relationships/image" Target="../media/image2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github.com/davheld/GOTURN" TargetMode="External"/><Relationship Id="rId5" Type="http://schemas.openxmlformats.org/officeDocument/2006/relationships/image" Target="../media/image29.png"/><Relationship Id="rId4" Type="http://schemas.openxmlformats.org/officeDocument/2006/relationships/hyperlink" Target="https://cdn-images-1.medium.com/max/1600/1*QOGcvHbrDZiCqTG6THIQ_w.png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google.com/url?sa=i&amp;source=images&amp;cd=&amp;cad=rja&amp;uact=8&amp;ved=2ahUKEwj80OGM4ZPfAhWxmuAKHc0NAP4QjRx6BAgBEAU&amp;url=https://www.fromthegrapevine.com/photos/innovation/landscapes-transform-strange-scenes-googles-deepdream-tool&amp;psig=AOvVaw3_DPr2XyF2jaXM9GzRWEvx&amp;ust=1544479609339366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leonardoaraujosantos.gitbooks.io/artificial-inteligence/content/Images/ConvnetDiagram.pn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ai.googleblog.com/2015/06/inceptionism-going-deeper-into-neural.htm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hyperlink" Target="http://yosinski.com/media/papers/Yosinski__2015__ICML_DL__Understanding_Neural_Networks_Through_Deep_Visualization__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www.philkr.net/papers/2016-10-01-eccv/2016-10-01-eccv.pdf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arxiv.org/ftp/arxiv/papers/1802/1802.01274.pdf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hackathonprojects.files.wordpress.com/2016/09/74911-image03.png" TargetMode="External"/><Relationship Id="rId5" Type="http://schemas.openxmlformats.org/officeDocument/2006/relationships/image" Target="../media/image12.png"/><Relationship Id="rId4" Type="http://schemas.openxmlformats.org/officeDocument/2006/relationships/hyperlink" Target="https://www.pyimagesearch.com/wp-content/uploads/2017/03/imagenet_inception_module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"/>
          <p:cNvSpPr txBox="1">
            <a:spLocks noGrp="1"/>
          </p:cNvSpPr>
          <p:nvPr>
            <p:ph type="title"/>
          </p:nvPr>
        </p:nvSpPr>
        <p:spPr>
          <a:xfrm>
            <a:off x="1360801" y="146100"/>
            <a:ext cx="64224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Deep Learning Holiday Image     -----------Manipulation----------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3" name="Google Shape;323;p25"/>
          <p:cNvSpPr txBox="1">
            <a:spLocks noGrp="1"/>
          </p:cNvSpPr>
          <p:nvPr>
            <p:ph type="subTitle" idx="4294967295"/>
          </p:nvPr>
        </p:nvSpPr>
        <p:spPr>
          <a:xfrm>
            <a:off x="2533338" y="4454100"/>
            <a:ext cx="4077300" cy="6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By: Noah Walsh, Ben Valois, Rick Djeuhon-Mbankeu, Jake Hamilton, Derek Windahl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24" name="Google Shape;3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5362" y="1985475"/>
            <a:ext cx="3613274" cy="225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4"/>
          <p:cNvSpPr txBox="1">
            <a:spLocks noGrp="1"/>
          </p:cNvSpPr>
          <p:nvPr>
            <p:ph type="title"/>
          </p:nvPr>
        </p:nvSpPr>
        <p:spPr>
          <a:xfrm>
            <a:off x="1643100" y="-49117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Times New Roman"/>
                <a:ea typeface="Times New Roman"/>
                <a:cs typeface="Times New Roman"/>
                <a:sym typeface="Times New Roman"/>
              </a:rPr>
              <a:t>Classification Dataset</a:t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95" name="Google Shape;395;p34"/>
          <p:cNvPicPr preferRelativeResize="0"/>
          <p:nvPr/>
        </p:nvPicPr>
        <p:blipFill rotWithShape="1">
          <a:blip r:embed="rId3">
            <a:alphaModFix/>
          </a:blip>
          <a:srcRect l="1569" t="-494" r="-1569" b="-494"/>
          <a:stretch/>
        </p:blipFill>
        <p:spPr>
          <a:xfrm>
            <a:off x="288783" y="1081861"/>
            <a:ext cx="1945395" cy="2137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18666" y="1081860"/>
            <a:ext cx="1813663" cy="2137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4"/>
          <p:cNvPicPr preferRelativeResize="0"/>
          <p:nvPr/>
        </p:nvPicPr>
        <p:blipFill rotWithShape="1">
          <a:blip r:embed="rId5">
            <a:alphaModFix/>
          </a:blip>
          <a:srcRect l="-3370" r="3369"/>
          <a:stretch/>
        </p:blipFill>
        <p:spPr>
          <a:xfrm>
            <a:off x="4216817" y="1085980"/>
            <a:ext cx="1646034" cy="2117549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34"/>
          <p:cNvSpPr txBox="1"/>
          <p:nvPr/>
        </p:nvSpPr>
        <p:spPr>
          <a:xfrm>
            <a:off x="537300" y="3529214"/>
            <a:ext cx="8606700" cy="11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Images From:</a:t>
            </a:r>
            <a:r>
              <a:rPr lang="en" sz="9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Left:</a:t>
            </a:r>
            <a:r>
              <a:rPr lang="en" sz="9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9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https://images.homedepot-static.com/productImages/af68091e-a496-426c-858e-20ea60e01f02/svn/ge-pre-lit-christmas-trees-17167hd-64_1000.jpg</a:t>
            </a: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Center Left:</a:t>
            </a:r>
            <a:r>
              <a:rPr lang="en" sz="9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9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https://upload.wikimedia.org/wikipedia/commons/3/34/Canada_Day_2016_Fireworks_%2827929885402%29.jpg</a:t>
            </a: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Center </a:t>
            </a:r>
            <a:r>
              <a:rPr lang="en" sz="9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Right:</a:t>
            </a:r>
            <a:r>
              <a:rPr lang="en" sz="900" dirty="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90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/>
              </a:rPr>
              <a:t>https://cdn.shopify.com/s/files/1/1985/6561/products/vi1583-CLASSIC-BRASS-PLATED-MENORAH_800x.jpg?v=1516205314</a:t>
            </a: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Right: </a:t>
            </a:r>
            <a:r>
              <a:rPr lang="en" sz="900" u="sng" dirty="0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/>
              </a:rPr>
              <a:t>http://presentepravoce.files.wordpress.com/2011/10/christmas_frame1.jpg</a:t>
            </a: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99" name="Google Shape;399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248604" y="1323600"/>
            <a:ext cx="2504591" cy="18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5"/>
          <p:cNvSpPr txBox="1">
            <a:spLocks noGrp="1"/>
          </p:cNvSpPr>
          <p:nvPr>
            <p:ph type="title"/>
          </p:nvPr>
        </p:nvSpPr>
        <p:spPr>
          <a:xfrm>
            <a:off x="1431125" y="-245475"/>
            <a:ext cx="67971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DeepHoliday Image Results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6" name="Google Shape;406;p35"/>
          <p:cNvSpPr txBox="1"/>
          <p:nvPr/>
        </p:nvSpPr>
        <p:spPr>
          <a:xfrm>
            <a:off x="118200" y="3881450"/>
            <a:ext cx="4236900" cy="3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Images From:</a:t>
            </a: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https://cdn.history.com/sites/2/2013/11/pennsylvania-pittsburg-skyline.jpg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07" name="Google Shape;40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200" y="1284875"/>
            <a:ext cx="4236775" cy="236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C019921-1149-41E6-8296-3A8C70CA80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9397" y="1284875"/>
            <a:ext cx="4546403" cy="2360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6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3" name="Google Shape;41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9" y="1268013"/>
            <a:ext cx="4389449" cy="2607474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36"/>
          <p:cNvSpPr txBox="1"/>
          <p:nvPr/>
        </p:nvSpPr>
        <p:spPr>
          <a:xfrm>
            <a:off x="297650" y="4226725"/>
            <a:ext cx="43338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</a:rPr>
              <a:t>Image from: </a:t>
            </a:r>
            <a:r>
              <a:rPr lang="en" sz="800"/>
              <a:t>https://proxy.duckduckgo.com/iu/?u=http%3A%2F%2Fwww.smcm.edu%2Fmathcs%2Fwp-content%2Fuploads%2Fsites%2F23%2F2017%2F09%2FMathandCSfaculty_2017_cropped.jpg&amp;f=1</a:t>
            </a:r>
            <a:endParaRPr sz="800"/>
          </a:p>
        </p:txBody>
      </p:sp>
      <p:pic>
        <p:nvPicPr>
          <p:cNvPr id="415" name="Google Shape;41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2200" y="1284541"/>
            <a:ext cx="4333799" cy="2574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7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1" name="Google Shape;42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14463"/>
            <a:ext cx="4413700" cy="294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78913"/>
            <a:ext cx="4520100" cy="3019425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37"/>
          <p:cNvSpPr txBox="1"/>
          <p:nvPr/>
        </p:nvSpPr>
        <p:spPr>
          <a:xfrm>
            <a:off x="59525" y="4310075"/>
            <a:ext cx="4512600" cy="6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</a:rPr>
              <a:t>Image from: </a:t>
            </a:r>
            <a:r>
              <a:rPr lang="en" sz="800" u="sng">
                <a:solidFill>
                  <a:schemeClr val="hlink"/>
                </a:solidFill>
                <a:hlinkClick r:id="rId5"/>
              </a:rPr>
              <a:t>https://proxy.duckduckgo.com/iu/?u=https%3A%2F%2Fupload.wikimedia.org%2Fwikipedia%2Fcommons%2Fthumb%2F8%2F82%2FSt._Mary%2527s_College_of_Maryland_SMCM.jpg%2F500px-St._Mary%2527s_College_of_Maryland_SMCM.jpg&amp;f=1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8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9" name="Google Shape;42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321525"/>
            <a:ext cx="4312450" cy="431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075" y="321525"/>
            <a:ext cx="4286250" cy="42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38"/>
          <p:cNvSpPr txBox="1"/>
          <p:nvPr/>
        </p:nvSpPr>
        <p:spPr>
          <a:xfrm>
            <a:off x="321425" y="4633975"/>
            <a:ext cx="40839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</a:rPr>
              <a:t>Image from: </a:t>
            </a:r>
            <a:r>
              <a:rPr lang="en" sz="800"/>
              <a:t>https://proxy.duckduckgo.com/iu/?u=http%3A%2F%2Fwww.greatamericanstations.com%2Fwp-content%2Fuploads%2F2016%2F10%2FbaltimorepennMD.jpg&amp;f=1</a:t>
            </a:r>
            <a:endParaRPr sz="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9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7" name="Google Shape;43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82" y="970025"/>
            <a:ext cx="4572018" cy="264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970020"/>
            <a:ext cx="4572000" cy="2649480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39"/>
          <p:cNvSpPr txBox="1"/>
          <p:nvPr/>
        </p:nvSpPr>
        <p:spPr>
          <a:xfrm>
            <a:off x="47625" y="3869525"/>
            <a:ext cx="43695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</a:rPr>
              <a:t>Image from:</a:t>
            </a:r>
            <a:r>
              <a:rPr lang="en" sz="800"/>
              <a:t> </a:t>
            </a:r>
            <a:r>
              <a:rPr lang="en" sz="800" u="sng">
                <a:solidFill>
                  <a:schemeClr val="hlink"/>
                </a:solidFill>
                <a:hlinkClick r:id="rId5"/>
              </a:rPr>
              <a:t>https://proxy.duckduckgo.com/iu/?u=http%3A%2F%2Fvergason.net%2Fadmin%2Fapp%2Fsite%2Fimg%2Fgallery%2Fprojects%2F31%2F511139141b789_STM_02.jpg&amp;f=1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Issues and Concerns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5" name="Google Shape;445;p40"/>
          <p:cNvSpPr txBox="1">
            <a:spLocks noGrp="1"/>
          </p:cNvSpPr>
          <p:nvPr>
            <p:ph type="subTitle" idx="1"/>
          </p:nvPr>
        </p:nvSpPr>
        <p:spPr>
          <a:xfrm>
            <a:off x="1300078" y="2165275"/>
            <a:ext cx="3796500" cy="12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Relatively small dataset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Trial and error manipulations</a:t>
            </a:r>
            <a:endParaRPr sz="1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6" name="Google Shape;446;p40"/>
          <p:cNvSpPr txBox="1">
            <a:spLocks noGrp="1"/>
          </p:cNvSpPr>
          <p:nvPr>
            <p:ph type="body" idx="2"/>
          </p:nvPr>
        </p:nvSpPr>
        <p:spPr>
          <a:xfrm>
            <a:off x="5249091" y="653575"/>
            <a:ext cx="3710400" cy="3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Running on Dev Cloud </a:t>
            </a:r>
            <a:r>
              <a:rPr lang="en" sz="1400" dirty="0">
                <a:latin typeface="Times New Roman"/>
                <a:ea typeface="Times New Roman"/>
                <a:cs typeface="Times New Roman"/>
                <a:sym typeface="Times New Roman"/>
              </a:rPr>
              <a:t>in</a:t>
            </a: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 other environments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Running in Ipython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51" name="Google Shape;45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579" y="1875725"/>
            <a:ext cx="4015425" cy="2278750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40"/>
          <p:cNvSpPr txBox="1"/>
          <p:nvPr/>
        </p:nvSpPr>
        <p:spPr>
          <a:xfrm>
            <a:off x="5051250" y="4341025"/>
            <a:ext cx="4106100" cy="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Image From: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https://cdn-images-1.medium.com/max/1200/1*A8o0x9A8sPAn97NsjrAAlQ.jpeg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Issues and Concerns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8" name="Google Shape;458;p41"/>
          <p:cNvSpPr txBox="1">
            <a:spLocks noGrp="1"/>
          </p:cNvSpPr>
          <p:nvPr>
            <p:ph type="subTitle" idx="1"/>
          </p:nvPr>
        </p:nvSpPr>
        <p:spPr>
          <a:xfrm>
            <a:off x="1041875" y="1548753"/>
            <a:ext cx="3430500" cy="72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Our change from Object Tracking Through Occlusion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59" name="Google Shape;459;p41"/>
          <p:cNvSpPr txBox="1">
            <a:spLocks noGrp="1"/>
          </p:cNvSpPr>
          <p:nvPr>
            <p:ph type="body" idx="2"/>
          </p:nvPr>
        </p:nvSpPr>
        <p:spPr>
          <a:xfrm>
            <a:off x="4903700" y="2274750"/>
            <a:ext cx="3430500" cy="3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We tried GOTURN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We tried a combination of YOLO and Keras Object Tracker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We couldn’t get either of them to work so we spent our time theorising ways to get it to track through occlusion once we did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sz="1400">
                <a:latin typeface="Times New Roman"/>
                <a:ea typeface="Times New Roman"/>
                <a:cs typeface="Times New Roman"/>
                <a:sym typeface="Times New Roman"/>
              </a:rPr>
              <a:t>Eventually we had to quit and change topics in order to get some kind of working code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60" name="Google Shape;460;p41" descr="Image result for YOLO object detecti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6476" y="2171027"/>
            <a:ext cx="3430499" cy="2303247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41"/>
          <p:cNvSpPr txBox="1"/>
          <p:nvPr/>
        </p:nvSpPr>
        <p:spPr>
          <a:xfrm>
            <a:off x="124550" y="4494475"/>
            <a:ext cx="4103400" cy="2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YOLO Image: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https://cdn-images-1.medium.com/max/1600/1*QOGcvHbrDZiCqTG6THIQ_w.png</a:t>
            </a: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62" name="Google Shape;462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3800" y="123500"/>
            <a:ext cx="4620199" cy="1648850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41"/>
          <p:cNvSpPr txBox="1"/>
          <p:nvPr/>
        </p:nvSpPr>
        <p:spPr>
          <a:xfrm>
            <a:off x="4947250" y="1702100"/>
            <a:ext cx="3759600" cy="4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GOTURN: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https://github.com/davheld/GOTURN</a:t>
            </a: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2"/>
          <p:cNvSpPr txBox="1">
            <a:spLocks noGrp="1"/>
          </p:cNvSpPr>
          <p:nvPr>
            <p:ph type="title"/>
          </p:nvPr>
        </p:nvSpPr>
        <p:spPr>
          <a:xfrm>
            <a:off x="1785375" y="0"/>
            <a:ext cx="5857800" cy="12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Future goals: Next steps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9" name="Google Shape;469;p42"/>
          <p:cNvSpPr txBox="1"/>
          <p:nvPr/>
        </p:nvSpPr>
        <p:spPr>
          <a:xfrm>
            <a:off x="952800" y="980550"/>
            <a:ext cx="7238400" cy="25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Increase dataset size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 on other network architectures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Incorporate DCGANs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70" name="Google Shape;47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407" y="2336057"/>
            <a:ext cx="3061576" cy="192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9150" y="2336062"/>
            <a:ext cx="2712851" cy="2033726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42"/>
          <p:cNvSpPr txBox="1"/>
          <p:nvPr/>
        </p:nvSpPr>
        <p:spPr>
          <a:xfrm>
            <a:off x="690575" y="4369800"/>
            <a:ext cx="3678900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Image from: https://www.google.com/url?sa=i&amp;source=images&amp;cd=&amp;cad=rja&amp;uact=8&amp;ved=2ahUKEwjE5ci74ZPfAhVjkeAKHdzgD18QjRx6BAgBEAU&amp;url=https%3A%2F%2Fmy.oschina.net%2Fu%2F876354%2Fblog%2F1634322&amp;psig=AOvVaw2WAASN7271KBXQEpvAFIva&amp;ust=1544479689818694</a:t>
            </a:r>
            <a:endParaRPr sz="800"/>
          </a:p>
        </p:txBody>
      </p:sp>
      <p:sp>
        <p:nvSpPr>
          <p:cNvPr id="473" name="Google Shape;473;p42"/>
          <p:cNvSpPr txBox="1"/>
          <p:nvPr/>
        </p:nvSpPr>
        <p:spPr>
          <a:xfrm>
            <a:off x="4441025" y="4369800"/>
            <a:ext cx="47628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Image from: https://www.google.com/url?sa=i&amp;source=images&amp;cd=&amp;cad=rja&amp;uact=8&amp;ved=2ahUKEwj7tPqK4pPfAhWDY98KHWr-BlYQjRx6BAgBEAU&amp;url=https%3A%2F%2Fkakalabblog.wordpress.com%2F2017%2F06%2F10%2Fgandcgan-%25EB%25A6%25AC%25EB%25B7%25B0-%25EB%25B0%259C%25ED%2591%259C%2F&amp;psig=AOvVaw035-ofkPOqXuFGS9-6-RXY&amp;ust=1544479782394633</a:t>
            </a:r>
            <a:endParaRPr sz="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43"/>
          <p:cNvSpPr txBox="1">
            <a:spLocks noGrp="1"/>
          </p:cNvSpPr>
          <p:nvPr>
            <p:ph type="title"/>
          </p:nvPr>
        </p:nvSpPr>
        <p:spPr>
          <a:xfrm>
            <a:off x="2072050" y="-30087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6"/>
          <p:cNvSpPr txBox="1">
            <a:spLocks noGrp="1"/>
          </p:cNvSpPr>
          <p:nvPr>
            <p:ph type="title"/>
          </p:nvPr>
        </p:nvSpPr>
        <p:spPr>
          <a:xfrm>
            <a:off x="502800" y="-146425"/>
            <a:ext cx="7809000" cy="15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is Image Manipulation?</a:t>
            </a:r>
            <a:endParaRPr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0" name="Google Shape;3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738" y="1138525"/>
            <a:ext cx="7878884" cy="27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26"/>
          <p:cNvSpPr txBox="1"/>
          <p:nvPr/>
        </p:nvSpPr>
        <p:spPr>
          <a:xfrm>
            <a:off x="597750" y="3947725"/>
            <a:ext cx="7948500" cy="8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Images From:</a:t>
            </a: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google.com/url?sa=i&amp;source=images&amp;cd=&amp;cad=rja&amp;uact=8&amp;ved=2ahUKEwj80OGM4ZPfAhWxmuAKHc0NAP4QjRx6BAgBEAU&amp;url=https%3A%2F%2Fwww.fromthegrapevine.com%2Fphotos%2Finnovation%2Flandscapes-transform-strange-scenes-googles-deepdream-tool&amp;psig=AOvVaw3_DPr2XyF2jaXM9GzRWEvx&amp;ust=1544479609339366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7"/>
          <p:cNvSpPr txBox="1">
            <a:spLocks noGrp="1"/>
          </p:cNvSpPr>
          <p:nvPr>
            <p:ph type="title"/>
          </p:nvPr>
        </p:nvSpPr>
        <p:spPr>
          <a:xfrm>
            <a:off x="379700" y="245250"/>
            <a:ext cx="87180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Hidden Layers within Convolutional Neural Networks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7" name="Google Shape;33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7100" y="1597875"/>
            <a:ext cx="5869800" cy="3136675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7"/>
          <p:cNvSpPr txBox="1"/>
          <p:nvPr/>
        </p:nvSpPr>
        <p:spPr>
          <a:xfrm>
            <a:off x="678650" y="4667250"/>
            <a:ext cx="8120100" cy="3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Image from: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https://leonardoaraujosantos.gitbooks.io/artificial-inteligence/content/Images/ConvnetDiagram.png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8"/>
          <p:cNvSpPr txBox="1">
            <a:spLocks noGrp="1"/>
          </p:cNvSpPr>
          <p:nvPr>
            <p:ph type="title"/>
          </p:nvPr>
        </p:nvSpPr>
        <p:spPr>
          <a:xfrm>
            <a:off x="1131975" y="691575"/>
            <a:ext cx="7030500" cy="8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What is Google Deep Dream?</a:t>
            </a:r>
            <a:endParaRPr sz="1200" b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4" name="Google Shape;3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750" y="1367550"/>
            <a:ext cx="7180925" cy="316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28"/>
          <p:cNvSpPr txBox="1"/>
          <p:nvPr/>
        </p:nvSpPr>
        <p:spPr>
          <a:xfrm>
            <a:off x="1265650" y="4618325"/>
            <a:ext cx="50511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Image from: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https://ai.googleblog.com/2015/06/inceptionism-going-deeper-into-neural.html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Times New Roman"/>
                <a:ea typeface="Times New Roman"/>
                <a:cs typeface="Times New Roman"/>
                <a:sym typeface="Times New Roman"/>
              </a:rPr>
              <a:t>Other Projects: Deep Dream-Based Visualizations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1" name="Google Shape;351;p29"/>
          <p:cNvSpPr txBox="1">
            <a:spLocks noGrp="1"/>
          </p:cNvSpPr>
          <p:nvPr>
            <p:ph type="body" idx="1"/>
          </p:nvPr>
        </p:nvSpPr>
        <p:spPr>
          <a:xfrm>
            <a:off x="154900" y="1739850"/>
            <a:ext cx="4874700" cy="10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Tools to see what is happening in each layer.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2" name="Google Shape;3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8900" y="1211749"/>
            <a:ext cx="3780875" cy="3786551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9"/>
          <p:cNvSpPr txBox="1"/>
          <p:nvPr/>
        </p:nvSpPr>
        <p:spPr>
          <a:xfrm>
            <a:off x="75125" y="4545575"/>
            <a:ext cx="5153700" cy="5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Images from: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http://yosinski.com/media/papers/Yosinski__2015__ICML_DL__Understanding_Neural_Networks_Through_Deep_Visualization__.pdf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54" name="Google Shape;35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195925"/>
            <a:ext cx="5078674" cy="131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7061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Other Projects: Deep Convolutional Generative Adversarial Networks (DCGANs)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0" name="Google Shape;360;p30"/>
          <p:cNvSpPr txBox="1">
            <a:spLocks noGrp="1"/>
          </p:cNvSpPr>
          <p:nvPr>
            <p:ph type="body" idx="1"/>
          </p:nvPr>
        </p:nvSpPr>
        <p:spPr>
          <a:xfrm>
            <a:off x="160675" y="1485575"/>
            <a:ext cx="8849100" cy="10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sz="1800"/>
          </a:p>
        </p:txBody>
      </p:sp>
      <p:pic>
        <p:nvPicPr>
          <p:cNvPr id="361" name="Google Shape;36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85575"/>
            <a:ext cx="7291936" cy="2977275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0"/>
          <p:cNvSpPr txBox="1"/>
          <p:nvPr/>
        </p:nvSpPr>
        <p:spPr>
          <a:xfrm>
            <a:off x="216900" y="4583700"/>
            <a:ext cx="8927100" cy="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Image from: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https://www.philkr.net/papers/2016-10-01-eccv/2016-10-01-eccv.pdf</a:t>
            </a: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 page 2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1"/>
          <p:cNvSpPr txBox="1">
            <a:spLocks noGrp="1"/>
          </p:cNvSpPr>
          <p:nvPr>
            <p:ph type="title"/>
          </p:nvPr>
        </p:nvSpPr>
        <p:spPr>
          <a:xfrm>
            <a:off x="1234450" y="-164175"/>
            <a:ext cx="6164400" cy="78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Purpose Of Deep Dream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8" name="Google Shape;368;p31"/>
          <p:cNvSpPr txBox="1"/>
          <p:nvPr/>
        </p:nvSpPr>
        <p:spPr>
          <a:xfrm>
            <a:off x="0" y="375600"/>
            <a:ext cx="6864300" cy="42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3F3F3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000"/>
              <a:buFont typeface="Times New Roman"/>
              <a:buChar char="➢"/>
            </a:pPr>
            <a:r>
              <a:rPr lang="en" sz="20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don’t fully understand what the computer depicts as a preferred feature for recognizing images.</a:t>
            </a:r>
            <a:endParaRPr sz="20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000"/>
              <a:buFont typeface="Times New Roman"/>
              <a:buChar char="★"/>
            </a:pPr>
            <a:r>
              <a:rPr lang="en" sz="20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is known as the black box of computer learning</a:t>
            </a:r>
            <a:endParaRPr sz="20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Char char="➢"/>
            </a:pPr>
            <a:r>
              <a:rPr lang="en" sz="20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DeepDream is an attempt to uncover what occurs in the black box through visualization.</a:t>
            </a:r>
            <a:r>
              <a:rPr lang="en" sz="1800">
                <a:solidFill>
                  <a:srgbClr val="F3F3F3"/>
                </a:solidFill>
              </a:rPr>
              <a:t> </a:t>
            </a:r>
            <a:endParaRPr sz="1800">
              <a:solidFill>
                <a:srgbClr val="F3F3F3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D9D9D9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pic>
        <p:nvPicPr>
          <p:cNvPr id="369" name="Google Shape;3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7363" y="3278202"/>
            <a:ext cx="2882175" cy="19100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2"/>
          <p:cNvSpPr txBox="1">
            <a:spLocks noGrp="1"/>
          </p:cNvSpPr>
          <p:nvPr>
            <p:ph type="title"/>
          </p:nvPr>
        </p:nvSpPr>
        <p:spPr>
          <a:xfrm>
            <a:off x="514925" y="117250"/>
            <a:ext cx="85329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Connections Between Science And Art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5" name="Google Shape;375;p32"/>
          <p:cNvSpPr txBox="1"/>
          <p:nvPr/>
        </p:nvSpPr>
        <p:spPr>
          <a:xfrm>
            <a:off x="781225" y="979725"/>
            <a:ext cx="7353000" cy="38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/>
          </a:p>
        </p:txBody>
      </p:sp>
      <p:pic>
        <p:nvPicPr>
          <p:cNvPr id="376" name="Google Shape;3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275" y="1305075"/>
            <a:ext cx="3330456" cy="2879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5250" y="1305075"/>
            <a:ext cx="4078832" cy="2879176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32"/>
          <p:cNvSpPr txBox="1"/>
          <p:nvPr/>
        </p:nvSpPr>
        <p:spPr>
          <a:xfrm>
            <a:off x="252150" y="4415925"/>
            <a:ext cx="33642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from:</a:t>
            </a: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https://arxiv.org/ftp/arxiv/papers/1802/1802.01274.pdf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9" name="Google Shape;379;p32"/>
          <p:cNvSpPr txBox="1"/>
          <p:nvPr/>
        </p:nvSpPr>
        <p:spPr>
          <a:xfrm>
            <a:off x="5155450" y="4415925"/>
            <a:ext cx="3364200" cy="2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from: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https://arxiv.org/ftp/arxiv/papers/1802/1802.01274.pdf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3"/>
          <p:cNvSpPr txBox="1">
            <a:spLocks noGrp="1"/>
          </p:cNvSpPr>
          <p:nvPr>
            <p:ph type="title"/>
          </p:nvPr>
        </p:nvSpPr>
        <p:spPr>
          <a:xfrm>
            <a:off x="125075" y="172925"/>
            <a:ext cx="8968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latin typeface="Times New Roman"/>
                <a:ea typeface="Times New Roman"/>
                <a:cs typeface="Times New Roman"/>
                <a:sym typeface="Times New Roman"/>
              </a:rPr>
              <a:t>DeepHoliday Architecture: Inception V3</a:t>
            </a:r>
            <a:endParaRPr sz="3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85" name="Google Shape;38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750" y="2045825"/>
            <a:ext cx="3615771" cy="1946475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3"/>
          <p:cNvSpPr txBox="1"/>
          <p:nvPr/>
        </p:nvSpPr>
        <p:spPr>
          <a:xfrm>
            <a:off x="184175" y="4190000"/>
            <a:ext cx="4057800" cy="6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from: </a:t>
            </a:r>
            <a:r>
              <a:rPr lang="en" sz="900" u="sng">
                <a:solidFill>
                  <a:schemeClr val="accent5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https://www.pyimagesearch.com/wp-content/uploads/2017/03/imagenet_inception_module.png</a:t>
            </a:r>
            <a:endParaRPr sz="9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87" name="Google Shape;38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7118" y="2052850"/>
            <a:ext cx="5019532" cy="1872899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3"/>
          <p:cNvSpPr txBox="1"/>
          <p:nvPr/>
        </p:nvSpPr>
        <p:spPr>
          <a:xfrm>
            <a:off x="4472025" y="4122850"/>
            <a:ext cx="4621500" cy="7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from:</a:t>
            </a:r>
            <a:r>
              <a:rPr lang="en" sz="9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9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https://hackathonprojects.files.wordpress.com/2016/09/74911-image03.png</a:t>
            </a:r>
            <a:endParaRPr sz="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498</Words>
  <Application>Microsoft Office PowerPoint</Application>
  <PresentationFormat>On-screen Show (16:9)</PresentationFormat>
  <Paragraphs>81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Times New Roman</vt:lpstr>
      <vt:lpstr>Nunito</vt:lpstr>
      <vt:lpstr>Maven Pro</vt:lpstr>
      <vt:lpstr>Arial</vt:lpstr>
      <vt:lpstr>Simple Light</vt:lpstr>
      <vt:lpstr>Momentum</vt:lpstr>
      <vt:lpstr>Deep Learning Holiday Image     -----------Manipulation----------</vt:lpstr>
      <vt:lpstr>What is Image Manipulation?</vt:lpstr>
      <vt:lpstr>Hidden Layers within Convolutional Neural Networks</vt:lpstr>
      <vt:lpstr>What is Google Deep Dream? </vt:lpstr>
      <vt:lpstr>Other Projects: Deep Dream-Based Visualizations</vt:lpstr>
      <vt:lpstr>Other Projects: Deep Convolutional Generative Adversarial Networks (DCGANs)</vt:lpstr>
      <vt:lpstr>Purpose Of Deep Dream</vt:lpstr>
      <vt:lpstr>Connections Between Science And Art</vt:lpstr>
      <vt:lpstr>DeepHoliday Architecture: Inception V3</vt:lpstr>
      <vt:lpstr>Classification Dataset</vt:lpstr>
      <vt:lpstr>DeepHoliday Image Results</vt:lpstr>
      <vt:lpstr>PowerPoint Presentation</vt:lpstr>
      <vt:lpstr>PowerPoint Presentation</vt:lpstr>
      <vt:lpstr>PowerPoint Presentation</vt:lpstr>
      <vt:lpstr>PowerPoint Presentation</vt:lpstr>
      <vt:lpstr>Issues and Concerns</vt:lpstr>
      <vt:lpstr>Issues and Concerns</vt:lpstr>
      <vt:lpstr>Future goals: Next steps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Holiday Image     -----------Manipulation----------</dc:title>
  <dc:creator>Windahl, Derek John</dc:creator>
  <cp:lastModifiedBy>Windahl, Derek John</cp:lastModifiedBy>
  <cp:revision>7</cp:revision>
  <dcterms:modified xsi:type="dcterms:W3CDTF">2018-12-10T21:52:49Z</dcterms:modified>
</cp:coreProperties>
</file>